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304" r:id="rId2"/>
    <p:sldId id="305" r:id="rId3"/>
    <p:sldId id="280" r:id="rId4"/>
    <p:sldId id="257" r:id="rId5"/>
    <p:sldId id="282" r:id="rId6"/>
    <p:sldId id="283" r:id="rId7"/>
    <p:sldId id="281" r:id="rId8"/>
    <p:sldId id="285" r:id="rId9"/>
    <p:sldId id="284" r:id="rId10"/>
    <p:sldId id="287" r:id="rId11"/>
    <p:sldId id="288" r:id="rId12"/>
    <p:sldId id="289" r:id="rId13"/>
    <p:sldId id="286" r:id="rId14"/>
    <p:sldId id="290" r:id="rId15"/>
    <p:sldId id="292" r:id="rId16"/>
    <p:sldId id="293" r:id="rId17"/>
    <p:sldId id="291" r:id="rId18"/>
    <p:sldId id="295" r:id="rId19"/>
    <p:sldId id="296" r:id="rId20"/>
    <p:sldId id="297" r:id="rId21"/>
    <p:sldId id="298" r:id="rId22"/>
    <p:sldId id="294" r:id="rId23"/>
    <p:sldId id="299" r:id="rId24"/>
    <p:sldId id="301" r:id="rId25"/>
    <p:sldId id="302" r:id="rId26"/>
    <p:sldId id="30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Trebuchet MS" pitchFamily="34" charset="0"/>
                <a:cs typeface="Arial" charset="0"/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5123" name="Picture 4" descr="UNIS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2143125"/>
            <a:ext cx="176688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243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Dengan menyimpan dana di bank, setiap bulan pihak bank pasti akan melaporkan arus keluar masuknya dana selama satu bulan itu dan saldo akhir (dalam bentuk rekening koran).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Akan tetapi, sering kali terjadi selisih antara saldo kas menurut catatan akuntan koperasi (di buku besar koperasi) dan menurut rekening koran bank, yang harus dicari penyebabnya supaya saldonya sama.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harus selalu mencatat dan mengetahui arus keluar masuknya dana yang disimpan di bank.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Rekonsiliasi Bank </a:t>
            </a:r>
            <a:r>
              <a:rPr lang="en-US" sz="2400" smtClean="0"/>
              <a:t>adalah daftar yang berisi penyebab perbedaan antara saldo kas menurut catatan koperasi dan menurut catatan bank.</a:t>
            </a:r>
            <a:endParaRPr lang="en-US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77396-8664-409B-B23B-08DCBB9FFF1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Terdapat beberapa penyebab perbedaan, yaitu:</a:t>
            </a:r>
          </a:p>
          <a:p>
            <a:pPr marL="806450" lvl="1" indent="-4064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Setoran dalam Perjalanan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(Cash in Transit), yaitu uang yang telah diterima koperasi tetapi karena berbagai hal belum dapat dikirimkan dan belum diakui sebagai setoran oleh bank.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Jadi, koperasi sudah terlanjur mencatatnya sebagai penerimaan kas, tetapi belum dicatat/diakui oleh bank.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Cek yang Beredar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(Outstanding Check), yaitu cek yang telah dikeluarkan koperasi untuk membayar sesuatu tetapi sampai pada tanggal neraca belum dicairkan oleh pemegangnya.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Artinya, koperasi telah terlanjur mengakuinya sebagai pengeluaran kas, tetapi belum dicatat dan diakui oleh bank sebagai pengeluaran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C1E80-0BC8-48FD-AD7A-5AF39297EE2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Cek Kosong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(Blank Check), yaitu cek yang telah diterima koperasi dan terlanjur diakui sebagai penerimaan koperasi tetapi pada saat dicairkan ternyata dananya tidak ada atau kurang. </a:t>
            </a:r>
          </a:p>
          <a:p>
            <a:pPr marL="1250950" lvl="1" indent="-2730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saat cek itu diterima, koperasi terlanjur mengakuinya sebagai penerimaan kas. </a:t>
            </a:r>
          </a:p>
          <a:p>
            <a:pPr marL="1250950" lvl="1" indent="-2730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memperoleh kepastian bahwa cek tersebut tidak ada dananya harus dikurangkan dari kas koperasi.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Penagihan Oleh Bank yang Belum Diketahui oleh Koperasi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1250950" lvl="1" indent="-2825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biasanya menyediakan jasa penagihan untuk nasabahnya. </a:t>
            </a:r>
          </a:p>
          <a:p>
            <a:pPr marL="1250950" lvl="1" indent="-2825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suatu bank melakukan penagihan untuk nasabahnya dan berhasil, biasanya nasabah baru mengetahuinya setelah menerima rekening koran.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36485-C920-45C4-B5C7-1FF06FC65AA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 Giro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bunga yang diberikan kepada nasabah bank atas simpanan uangnya di dalam suatu bank. </a:t>
            </a:r>
          </a:p>
          <a:p>
            <a:pPr marL="914400" lvl="1" indent="-127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baru mengetahuinya setelah menerima rekening koran.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6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Bunga dan Administrasi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beban bunga dan administrasi yang dikenakan karena menggunakan fasilitas perbankan tertentu. </a:t>
            </a:r>
          </a:p>
          <a:p>
            <a:pPr marL="914400" lvl="1" indent="-127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baru mengetahuinya setelah menerima rekening koran.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7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Kesalahan-kesalahan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berbagai kesalahan yang dibuat oleh kedua belah pihak yang mungkin terjadi, baik kesalahan yang dibuat oleh karyawan koperasi maupun oleh karyawan bank.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89207-FBF0-4A58-AC61-6CF8E7D5397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2C1C4-0147-4B26-97CB-A79A26A3458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113" y="500063"/>
            <a:ext cx="7656512" cy="5470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Arus Kas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b="1" smtClean="0">
                <a:solidFill>
                  <a:schemeClr val="accent1"/>
                </a:solidFill>
              </a:rPr>
              <a:t>Laporan arus kas </a:t>
            </a:r>
            <a:r>
              <a:rPr lang="en-US" altLang="en-US" sz="2400" smtClean="0"/>
              <a:t>adalah suatu laporan tentang arus penerimaan dan pengeluaran kas koperasi selama suatu periode tertentu, beserta penjelasan tentang sumber-sumber penerimaan dan pengeluaran kas tersebut.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Pada dasarnya, tujuan dibuatnya laporan arus kas adalah untuk memberikan informasi yang relevan tentang aliran penerimaan dan pengeluaran kas koperasi pada suatu periode tertentu.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D627F-86D0-4D51-9136-0E8FABC659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06400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Operasi</a:t>
            </a:r>
            <a:r>
              <a:rPr lang="en-US" sz="2400" smtClean="0"/>
              <a:t>, berkaitan dengan upaya koperasi untuk menghasilkan produk dan untuk menjual produk tersebut.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 produk koperasi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penjualan tunai atas semua produk yang menjadi sumber penghasilan koperasi.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Penerimaan piutang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penerimaan yang berasal dari penjualan kredit yang dilakukan koperasi.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dari sumber di luar usaha utama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pendapatan di luar penjualan produk utama koperasi.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 bahan baku/barang dagangan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aktivitas pembelian bahan utama dari suatu produk yang dihasilkan koperasi produksi, sedangkan pembelian barang dagangan ditujukan untuk dijual lagi.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8FF1B-6EEB-4A86-B8CD-2B7073C6D94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tenaga kerja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semua pembayaran upah tenaga kerja yang terlibat secara langsung dalam proses produksi.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overhead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beban produksi selain beban tenaga kerja dan beban bahan baku (bagi koperasi produksi).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pemasaran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aktivitas distribusi produk koperasi, sejak dari gudang koperasi sampai ke tangan konsumen.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administrasi &amp; umum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aktivitas operasi kantor dan umum.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3AA01-7063-4797-9C79-F4550823C8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44500" indent="-3873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Investasi </a:t>
            </a:r>
            <a:r>
              <a:rPr lang="en-US" sz="2400" smtClean="0"/>
              <a:t>adalah berbagai aktivitas yang terkait dengan pembelian dan penjualan harta koperasi yang dapat menjadi sumber pendapatan. </a:t>
            </a:r>
          </a:p>
          <a:p>
            <a:pPr marL="901700" lvl="1" indent="-3635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Mencakup pembelian dan penjualan gedung, tanah, mesin, kendaraan, pembelian obligasi/saham perusahaan,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A087-0E0A-46F1-9060-EEDDD29FC8C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51435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Pembiayaan </a:t>
            </a:r>
            <a:r>
              <a:rPr lang="en-US" sz="2400" smtClean="0"/>
              <a:t>berkaitan dengan upaya untuk mendukung operasi koperasi, seperti menyediakan kebutuhan dana dari berbagai sumbernya dan segala konsekuensinya. </a:t>
            </a:r>
          </a:p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Mencakup penerbitan surat utang, penerbitan obligasi, penerbitan saham baru, pembayaran dividen, pelunasan utang, dan sebagainya. </a:t>
            </a:r>
          </a:p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 aktivitas keuangan dibagi menjadi dua kelompok besar. 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dari anggota dan kompensasinya, berupa pengembalian atas/dari investasi mereka.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koperasi berupa setoran simpanan pokok dan simpanan wajib.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Pemberian kompensasi atas modal anggota berupa pembagian SHU.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 uang dari kreditor dan pembayaran kembali utang yang dipinjam.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07C0C-C2B0-421E-987E-D008CA63670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052736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6</a:t>
            </a:r>
            <a:endParaRPr lang="en-US" altLang="en-US" dirty="0" smtClean="0">
              <a:solidFill>
                <a:schemeClr val="tx1"/>
              </a:solidFill>
              <a:latin typeface="Bodoni MT Black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KAS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 aktivitas keuangan dibagi menjadi dua kelompok besar, yaitu: 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dari anggota dan kompensasinya, berupa pengembalian atas/dari investasi mereka.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koperasi berupa setoran simpanan pokok dan simpanan wajib.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Pemberian kompensasi atas modal anggota berupa pembagian SHU.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 uang dari kreditor dan pembayaran kembali utang yang dipinjam.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99E18-676D-48F3-B275-EBF01D5CBAF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79179-FB41-4EE5-805D-029A71D690D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438" y="1785938"/>
            <a:ext cx="7794625" cy="4033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092B-952E-4646-A149-126B5223E03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Clr>
                <a:schemeClr val="accent1"/>
              </a:buClr>
            </a:pPr>
            <a:r>
              <a:rPr lang="en-US" altLang="en-US" sz="1800" smtClean="0"/>
              <a:t>Format umum laporan arus kas: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2286000"/>
            <a:ext cx="73596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75F0A-B7AB-465E-9345-27C7A663C62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513" y="928688"/>
            <a:ext cx="7559675" cy="4733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smtClean="0">
                <a:solidFill>
                  <a:schemeClr val="accent1"/>
                </a:solidFill>
              </a:rPr>
              <a:t>Metode Penyusunan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8300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Metode Langsung</a:t>
            </a:r>
            <a:endParaRPr lang="en-US" sz="2400" smtClean="0"/>
          </a:p>
          <a:p>
            <a:pPr marL="368300" indent="-4763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smtClean="0"/>
              <a:t>Merinci arus kas masuk dari aktivitas operasi dan arus kas keluar dari aktivitas operasi.</a:t>
            </a:r>
            <a:endParaRPr lang="en-US" sz="2400" b="1" smtClean="0"/>
          </a:p>
          <a:p>
            <a:pPr marL="368300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Metode Tidak Langsung</a:t>
            </a:r>
          </a:p>
          <a:p>
            <a:pPr marL="368300" indent="-4763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smtClean="0"/>
              <a:t>Merekonsiliasi antara laba yang dilaporkan dan arus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38969-ECE0-4636-B459-7013ECA187A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CF5B-BAFF-4A16-830C-58AF7152E72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5625" y="428625"/>
            <a:ext cx="5461000" cy="5648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7F241-6785-4BAD-A360-3BE79CFF665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4988" y="285750"/>
            <a:ext cx="5534025" cy="2895600"/>
          </a:xfrm>
          <a:noFill/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3214688"/>
            <a:ext cx="5553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Pengertian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b="1" smtClean="0">
                <a:solidFill>
                  <a:schemeClr val="accent1"/>
                </a:solidFill>
              </a:rPr>
              <a:t>Kas</a:t>
            </a:r>
            <a:r>
              <a:rPr lang="en-US" altLang="en-US" sz="2400" smtClean="0"/>
              <a:t> merupakan alat pertukaran yang dimiliki koperasi dan siap digunakan dalam transaksi koperasi setiap saat diinginkan.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Dalam neraca, kas merupakan aktiva yang paling lancar (paling sering berubah).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Hampir setiap transaksi dengan pihak luar koperasi pasti akan mempengaruhi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0E02C-C9D0-40FD-BCFA-33FD4AE4224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Pengertian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Kas menurut pengertian akuntansi adalah alat pertukaran yang dapat diterima untuk pelunasan utang, artinya dapat diterima sebagai setoran ke bank dalam jumlah sebesar nilai nominalnya.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Contohnya: uang kertas, uang logam, cek kontan belum disetorkan, simpanan giro atau bilyet, traveller’s checks, dan bank draft.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Giro mundur </a:t>
            </a:r>
            <a:r>
              <a:rPr lang="en-US" sz="2400" smtClean="0"/>
              <a:t>yang diterima dari pihak lain dan menjadi milik koperasi tidak dapat dimasukkan ke dalam kelompok kas,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Alasannya, karena tidak dapat langsung dipergunakan dan harus menunggu hingga tanggal jatuh tempo untuk mencairkannya.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Kas kecil </a:t>
            </a:r>
            <a:r>
              <a:rPr lang="en-US" sz="2400" smtClean="0"/>
              <a:t>yang ada di cabang-cabang termasuk bagian dari kas koperasi.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B128F-60FD-4BA5-87E4-747B2B7B908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Koperasi biasanya menyimpan kas di bank karena lebih aman dan mempermudah pengendalian atas arus keluar masuknya harta koperasi.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Namun, koperasi juga memiliki kas yang disimpan oleh kasir koperasi atau bagian keuangan yang biasanya disebut sebagai Kas Kecil.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 kecil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uang tunai yang disediakan koperasi untuk membayar pengeluaran-pengeluaran yang jumlahnya relatif kecil dan tidak ekonomis jika dibayar dengan cek atau giro.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pembayaran kecil dan rutin dalam operasi sehari-harinya yakni ongkos transportasi, ongkos parkir, tambal ban, listrik PLN, air PDAM,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D1D58-9EEE-4F29-A047-42EA5ABADA4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Terdapat dua metode pencatatan kas kecil.</a:t>
            </a:r>
          </a:p>
          <a:p>
            <a:pPr marL="806450" lvl="1" indent="-4064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Imprest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metode pengisian dan pengendalian kas kecil ini, jumlah kas kecil selalu tetap dari waktu ke waktu, karena pengisian kembali kas kecil akan selalu sama dengan jumlah yang telah dikeluarkan. </a:t>
            </a:r>
          </a:p>
          <a:p>
            <a:pPr marL="1250950" lvl="1" indent="-3508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 kas kecil dalam metode ini tidak memerlukan pencatatan (jurnal) untuk setiap transaksi yang terjadi. </a:t>
            </a:r>
          </a:p>
          <a:p>
            <a:pPr marL="1250950" lvl="1" indent="-3508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Bukti-bukti transaksi dikumpulkan, kemudian (pada saat pengisian kembali) kas kecil diisi kembali berdasarkan jumlah dari keseluruhan bukti transaksi tersebut.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EEE4F-171F-4EDD-AA02-660E570C04E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Fluktuasi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metode pencatatan dan pengendalian kas kecil ini, jumlah kas kecil akan selalu berubah karena pengisian kembali kas kecil tidak selalu sama dari waktu ke </a:t>
            </a:r>
            <a:r>
              <a:rPr lang="sv-SE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waktu. </a:t>
            </a:r>
          </a:p>
          <a:p>
            <a:pPr marL="125095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v-SE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pengeluaran yang mempergunakan kas kecil harus selalu dicatat (dijurnal) berdasarkan bukti transaksi yang ada, satu per satu.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87E06-3647-4CA2-8643-17B7AF0D013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38791-4D6A-4C02-8DF8-1B62B66047D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57188"/>
            <a:ext cx="6804025" cy="5929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6E6B0-54AA-4822-B0F4-B57BC2DF447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63688"/>
            <a:ext cx="7858125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1276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AKUNTANSI KOPERASI    a   JUNAIDI, SE., MSA  FAKULTAS EKONOMI UNIVERSITAS ISLAM MALANG 2016</vt:lpstr>
      <vt:lpstr>AKUNTANSI KOPERASI  6</vt:lpstr>
      <vt:lpstr>Pengertian</vt:lpstr>
      <vt:lpstr>Pengertian</vt:lpstr>
      <vt:lpstr>Kas Kecil (Petty Cash)</vt:lpstr>
      <vt:lpstr>Kas Kecil (Petty Cash)</vt:lpstr>
      <vt:lpstr>Kas Kecil (Petty Cash)</vt:lpstr>
      <vt:lpstr>PowerPoint Presentation</vt:lpstr>
      <vt:lpstr>PowerPoint Presentation</vt:lpstr>
      <vt:lpstr>Rekonsiliasi Bank</vt:lpstr>
      <vt:lpstr>Rekonsiliasi Bank</vt:lpstr>
      <vt:lpstr>Rekonsiliasi Bank</vt:lpstr>
      <vt:lpstr>Rekonsiliasi Bank</vt:lpstr>
      <vt:lpstr>PowerPoint Presentation</vt:lpstr>
      <vt:lpstr>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PowerPoint Presentation</vt:lpstr>
      <vt:lpstr>Metode Penyusunan Laporan Arus Kas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571</cp:revision>
  <dcterms:created xsi:type="dcterms:W3CDTF">2012-07-27T06:53:21Z</dcterms:created>
  <dcterms:modified xsi:type="dcterms:W3CDTF">2016-11-05T00:47:17Z</dcterms:modified>
</cp:coreProperties>
</file>